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obster"/>
      <p:regular r:id="rId56"/>
    </p:embeddedFont>
    <p:embeddedFont>
      <p:font typeface="La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Lato-regular.fntdata"/><Relationship Id="rId12" Type="http://schemas.openxmlformats.org/officeDocument/2006/relationships/slide" Target="slides/slide7.xml"/><Relationship Id="rId56" Type="http://schemas.openxmlformats.org/officeDocument/2006/relationships/font" Target="fonts/Lobster-regular.fntdata"/><Relationship Id="rId15" Type="http://schemas.openxmlformats.org/officeDocument/2006/relationships/slide" Target="slides/slide10.xml"/><Relationship Id="rId59" Type="http://schemas.openxmlformats.org/officeDocument/2006/relationships/font" Target="fonts/Lato-italic.fntdata"/><Relationship Id="rId14" Type="http://schemas.openxmlformats.org/officeDocument/2006/relationships/slide" Target="slides/slide9.xml"/><Relationship Id="rId58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3b1511c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3b1511c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417b0d2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417b0d2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3b1511c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3b1511c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417b0d2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417b0d2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3b1511c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3b1511c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417b0d2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a417b0d2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417b0d2b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417b0d2b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417b0d2b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417b0d2b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417b0d2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417b0d2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417b0d2b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417b0d2b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aef29786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baef29786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417b0d2b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417b0d2b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417b0d2b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a417b0d2b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417b0d2b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a417b0d2b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417b0d2b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417b0d2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417b0d2b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417b0d2b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417b0d2b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a417b0d2b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417b0d2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417b0d2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417b0d2b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417b0d2b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3b1511c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a3b1511c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3b1511c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a3b1511c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15bc1b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15bc1b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c3e5ee35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c3e5ee35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3b1511c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a3b1511c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3b1511c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3b1511c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417b0d2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417b0d2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417b0d2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417b0d2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a417b0d2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a417b0d2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417b0d2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a417b0d2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417b0d2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a417b0d2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417b0d2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417b0d2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417b0d2b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417b0d2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15bc1b7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15bc1b7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3b1511c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3b1511c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a417b0d2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a417b0d2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3b1511c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a3b1511c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a417b0d2b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a417b0d2b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a417b0d2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a417b0d2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3b1511c5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a3b1511c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a417b0d2b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a417b0d2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3b1511c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3b1511c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417b0d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417b0d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3b1511c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3b1511c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417b0d2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417b0d2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417b0d2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a417b0d2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eckpoint">
  <p:cSld name="BIG_NUMBER"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473" y="4471928"/>
            <a:ext cx="160569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9" name="Google Shape;89;p11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730000" y="281825"/>
            <a:ext cx="7688400" cy="4190100"/>
          </a:xfrm>
          <a:prstGeom prst="rect">
            <a:avLst/>
          </a:prstGeom>
          <a:effectLst>
            <a:outerShdw blurRad="71438" rotWithShape="0" algn="bl" dir="5400000" dist="28575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B539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" name="Google Shape;17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283" y="4532225"/>
            <a:ext cx="16056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5046875" y="1390525"/>
            <a:ext cx="4305900" cy="3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AutoNum type="arabicPeriod"/>
              <a:defRPr>
                <a:solidFill>
                  <a:srgbClr val="07376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28" name="Google Shape;28;p4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29" name="Google Shape;29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4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body"/>
          </p:nvPr>
        </p:nvSpPr>
        <p:spPr>
          <a:xfrm>
            <a:off x="258550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717299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41" name="Google Shape;41;p5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42" name="Google Shape;4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5"/>
          <p:cNvSpPr txBox="1"/>
          <p:nvPr>
            <p:ph idx="3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52" name="Google Shape;52;p6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53" name="Google Shape;5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6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8" name="Google Shape;6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0"/>
            <a:ext cx="4013400" cy="514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394426" y="1191240"/>
            <a:ext cx="875308" cy="45826"/>
            <a:chOff x="4580561" y="2589004"/>
            <a:chExt cx="1064464" cy="25200"/>
          </a:xfrm>
        </p:grpSpPr>
        <p:sp>
          <p:nvSpPr>
            <p:cNvPr id="75" name="Google Shape;7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7" name="Google Shape;77;p9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0" name="Google Shape;8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19" y="161700"/>
            <a:ext cx="1379375" cy="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2" type="title"/>
          </p:nvPr>
        </p:nvSpPr>
        <p:spPr>
          <a:xfrm>
            <a:off x="4205975" y="55625"/>
            <a:ext cx="479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remix.ethereum.org" TargetMode="External"/><Relationship Id="rId4" Type="http://schemas.openxmlformats.org/officeDocument/2006/relationships/hyperlink" Target="https://github.com/OpenZeppelin/openzeppelin-solidity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3907143" y="1156911"/>
            <a:ext cx="1394700" cy="651000"/>
          </a:xfrm>
          <a:prstGeom prst="ellipse">
            <a:avLst/>
          </a:prstGeom>
          <a:solidFill>
            <a:srgbClr val="0B5394">
              <a:alpha val="63849"/>
            </a:srgbClr>
          </a:solidFill>
          <a:ln>
            <a:noFill/>
          </a:ln>
          <a:effectLst>
            <a:outerShdw blurRad="57150" rotWithShape="0" algn="bl" dir="5400000" dist="57150">
              <a:srgbClr val="073763">
                <a:alpha val="67000"/>
              </a:srgbClr>
            </a:outerShdw>
            <a:reflection blurRad="0" dir="5400000" dist="38100" endA="0" endPos="30000" fadeDir="5400012" kx="0" rotWithShape="0" algn="bl" stA="2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98" name="Google Shape;98;p13"/>
          <p:cNvSpPr txBox="1"/>
          <p:nvPr>
            <p:ph type="ctrTitle"/>
          </p:nvPr>
        </p:nvSpPr>
        <p:spPr>
          <a:xfrm>
            <a:off x="0" y="75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</a:rPr>
              <a:t>06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3D85C6"/>
                </a:solidFill>
              </a:rPr>
              <a:t>PROJETO</a:t>
            </a:r>
            <a:endParaRPr sz="48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Token ERC20 com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OpenZeppelin</a:t>
            </a:r>
            <a:endParaRPr sz="36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Herança de contratos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Contratos abstratos 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rabicPeriod"/>
            </a:pPr>
            <a:r>
              <a:rPr b="1" lang="pt-BR" sz="2200">
                <a:solidFill>
                  <a:srgbClr val="FF0000"/>
                </a:solidFill>
              </a:rPr>
              <a:t>Eventos</a:t>
            </a:r>
            <a:endParaRPr b="1" sz="2200"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Função fallback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Padrão ERC20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Biblioteca OpenZeppelin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com remixd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a partir do GitHub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SafeMath</a:t>
            </a:r>
            <a:endParaRPr b="1" sz="2200">
              <a:solidFill>
                <a:srgbClr val="0B5394"/>
              </a:solidFill>
            </a:endParaRPr>
          </a:p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do Desafio</a:t>
            </a:r>
            <a:endParaRPr/>
          </a:p>
        </p:txBody>
      </p:sp>
      <p:sp>
        <p:nvSpPr>
          <p:cNvPr id="171" name="Google Shape;171;p22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alguns </a:t>
            </a:r>
            <a:r>
              <a:rPr b="1" lang="pt-BR">
                <a:solidFill>
                  <a:srgbClr val="FFFF00"/>
                </a:solidFill>
              </a:rPr>
              <a:t>conceitos na prática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113425" y="1350000"/>
            <a:ext cx="8910600" cy="29658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WonderlandCoin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Token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total)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totalTokens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total;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saldos[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msg.sender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totalTokens;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	}</a:t>
            </a:r>
            <a:endParaRPr b="1"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transferir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valor,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para)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(saldo[</a:t>
            </a:r>
            <a:r>
              <a:rPr b="1" lang="pt-BR" sz="1200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.sender]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valor, </a:t>
            </a:r>
            <a:r>
              <a:rPr b="1" lang="pt-BR" sz="1200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"não há saldo suficiente"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saldo[</a:t>
            </a:r>
            <a:r>
              <a:rPr b="1" lang="pt-BR" sz="1200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.sender]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-=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valor;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saldo[para]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valor;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EMISSÃO / DISPARO DE EVENTO</a:t>
            </a:r>
            <a:endParaRPr b="1" sz="12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Transferido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(valor, para);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DEFINIÇÃO DE EVENTO</a:t>
            </a:r>
            <a:endParaRPr b="1" sz="12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Transferido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valor,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para);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Solidity permite 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monitorar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 execução de determinados 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eventos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do Smart Contract.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179" name="Google Shape;179;p23"/>
          <p:cNvSpPr/>
          <p:nvPr/>
        </p:nvSpPr>
        <p:spPr>
          <a:xfrm>
            <a:off x="611800" y="3784543"/>
            <a:ext cx="41421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879275" y="3253911"/>
            <a:ext cx="28743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Herança de contratos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Contratos abstratos 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Eventos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rabicPeriod"/>
            </a:pPr>
            <a:r>
              <a:rPr b="1" lang="pt-BR" sz="2200">
                <a:solidFill>
                  <a:srgbClr val="FF0000"/>
                </a:solidFill>
              </a:rPr>
              <a:t>Função fallback</a:t>
            </a:r>
            <a:endParaRPr b="1" sz="2200"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Padrão ERC20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Biblioteca OpenZeppelin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com remixd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a partir do GitHub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SafeMath</a:t>
            </a:r>
            <a:endParaRPr b="1" sz="2200">
              <a:solidFill>
                <a:srgbClr val="0B5394"/>
              </a:solidFill>
            </a:endParaRPr>
          </a:p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do Desafio</a:t>
            </a:r>
            <a:endParaRPr/>
          </a:p>
        </p:txBody>
      </p:sp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alguns </a:t>
            </a:r>
            <a:r>
              <a:rPr b="1" lang="pt-BR">
                <a:solidFill>
                  <a:srgbClr val="FFFF00"/>
                </a:solidFill>
              </a:rPr>
              <a:t>conceitos na prática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/>
        </p:nvSpPr>
        <p:spPr>
          <a:xfrm>
            <a:off x="116700" y="2998525"/>
            <a:ext cx="8910600" cy="14772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WonderlandICO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payable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  msg.sender.transfer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msg.value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DEVOLVE DINHEIRO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113425" y="1350000"/>
            <a:ext cx="8910600" cy="14772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WonderlandICO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payable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  comprarTokens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b="1" lang="pt-BR" sz="12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COMPRA TOKEN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Uma função 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fallback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é executada sempre que uma transação é feita para uma 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função que não existe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no contrato. 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196" name="Google Shape;196;p25"/>
          <p:cNvSpPr/>
          <p:nvPr/>
        </p:nvSpPr>
        <p:spPr>
          <a:xfrm>
            <a:off x="594103" y="3448125"/>
            <a:ext cx="20352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622539" y="1793200"/>
            <a:ext cx="19980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Herança de contratos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Contratos abstratos 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Eventos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Função fallback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rabicPeriod"/>
            </a:pPr>
            <a:r>
              <a:rPr b="1" lang="pt-BR" sz="2200">
                <a:solidFill>
                  <a:srgbClr val="FF0000"/>
                </a:solidFill>
              </a:rPr>
              <a:t>Padrão ERC20</a:t>
            </a:r>
            <a:endParaRPr b="1" sz="2200"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Biblioteca OpenZeppelin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com remixd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a partir do GitHub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SafeMath</a:t>
            </a:r>
            <a:endParaRPr b="1" sz="2200">
              <a:solidFill>
                <a:srgbClr val="0B5394"/>
              </a:solidFill>
            </a:endParaRPr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do Desafio</a:t>
            </a:r>
            <a:endParaRPr/>
          </a:p>
        </p:txBody>
      </p:sp>
      <p:sp>
        <p:nvSpPr>
          <p:cNvPr id="204" name="Google Shape;204;p26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alguns </a:t>
            </a:r>
            <a:r>
              <a:rPr b="1" lang="pt-BR">
                <a:solidFill>
                  <a:srgbClr val="FFFF00"/>
                </a:solidFill>
              </a:rPr>
              <a:t>conceitos na prática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/>
        </p:nvSpPr>
        <p:spPr>
          <a:xfrm>
            <a:off x="113425" y="1350000"/>
            <a:ext cx="8910600" cy="31074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ERC20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Funções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totalSupply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)();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balanceOf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approve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allowance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_owner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_spender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remaining);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transferFrom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Eventos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Approval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ERC20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é uma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especificação técnica padrão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usada para implementar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tokens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no Ethereum. 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Essa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especificação define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funções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eventos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que um Smart Contract precisa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implementar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/>
        </p:nvSpPr>
        <p:spPr>
          <a:xfrm>
            <a:off x="113425" y="1350000"/>
            <a:ext cx="8910600" cy="31074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ERC20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Funções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totalSupply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)();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balanceOf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approve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allowance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_owner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_spender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remaining);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transferFrom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Eventos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Approval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totalSupply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retorna a quantidade total de tokens emitidos.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219" name="Google Shape;219;p28"/>
          <p:cNvSpPr/>
          <p:nvPr/>
        </p:nvSpPr>
        <p:spPr>
          <a:xfrm>
            <a:off x="1522746" y="1846300"/>
            <a:ext cx="13458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/>
        </p:nvSpPr>
        <p:spPr>
          <a:xfrm>
            <a:off x="113425" y="1350000"/>
            <a:ext cx="8910600" cy="31074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ERC20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Funções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totalSupply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)();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balanceOf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approve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allowance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_owner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_spender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remaining);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transferFrom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Eventos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Approval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balanceOf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retorna o saldo do endereço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_owner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227" name="Google Shape;227;p29"/>
          <p:cNvSpPr/>
          <p:nvPr/>
        </p:nvSpPr>
        <p:spPr>
          <a:xfrm>
            <a:off x="1522753" y="2041047"/>
            <a:ext cx="24966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/>
        </p:nvSpPr>
        <p:spPr>
          <a:xfrm>
            <a:off x="113425" y="1350000"/>
            <a:ext cx="8910600" cy="31074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ERC20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Funções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totalSupply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)();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balanceOf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approve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allowance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_owner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_spender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remaining);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transferFrom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Eventos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Approval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transfer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faz a transferência da quantidade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_value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tokens para o endereço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_to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235" name="Google Shape;235;p30"/>
          <p:cNvSpPr/>
          <p:nvPr/>
        </p:nvSpPr>
        <p:spPr>
          <a:xfrm>
            <a:off x="1522756" y="2235831"/>
            <a:ext cx="36915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/>
        </p:nvSpPr>
        <p:spPr>
          <a:xfrm>
            <a:off x="113425" y="1350000"/>
            <a:ext cx="8910600" cy="31074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ERC20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Funções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totalSupply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)();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balanceOf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approve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allowance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_owner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_spender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remaining);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transferFrom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Eventos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Approval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aprove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pré-aprova o endereço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_spender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transferir a quantidade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_value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tokens do saldo do endereço de quem chamou a função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msg.sender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Retorna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true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se a aprovação for bem sucedida. 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243" name="Google Shape;243;p31"/>
          <p:cNvSpPr/>
          <p:nvPr/>
        </p:nvSpPr>
        <p:spPr>
          <a:xfrm>
            <a:off x="1522758" y="2452497"/>
            <a:ext cx="40989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 neste projeto!</a:t>
            </a:r>
            <a:endParaRPr/>
          </a:p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Desenvolver um </a:t>
            </a:r>
            <a:r>
              <a:rPr b="1" lang="pt-BR">
                <a:solidFill>
                  <a:srgbClr val="FFFF00"/>
                </a:solidFill>
              </a:rPr>
              <a:t>Token ERC20</a:t>
            </a:r>
            <a:r>
              <a:rPr lang="pt-BR"/>
              <a:t> usando </a:t>
            </a:r>
            <a:r>
              <a:rPr b="1" lang="pt-BR">
                <a:solidFill>
                  <a:srgbClr val="FFFF00"/>
                </a:solidFill>
              </a:rPr>
              <a:t>OpenZeppelin</a:t>
            </a:r>
            <a:r>
              <a:rPr lang="pt-BR"/>
              <a:t>.</a:t>
            </a:r>
            <a:endParaRPr/>
          </a:p>
        </p:txBody>
      </p:sp>
      <p:sp>
        <p:nvSpPr>
          <p:cNvPr id="105" name="Google Shape;105;p14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pt-BR">
                <a:solidFill>
                  <a:srgbClr val="FF0000"/>
                </a:solidFill>
              </a:rPr>
              <a:t>Antes do Desafio</a:t>
            </a:r>
            <a:r>
              <a:rPr b="1" lang="pt-BR">
                <a:solidFill>
                  <a:srgbClr val="FF0000"/>
                </a:solidFill>
              </a:rPr>
              <a:t>: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pt-BR">
                <a:solidFill>
                  <a:srgbClr val="FF0000"/>
                </a:solidFill>
              </a:rPr>
              <a:t>Desafio Token ERC20:</a:t>
            </a:r>
            <a:endParaRPr b="1">
              <a:solidFill>
                <a:srgbClr val="FF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○"/>
            </a:pPr>
            <a:r>
              <a:rPr b="1" lang="pt-BR">
                <a:solidFill>
                  <a:srgbClr val="073763"/>
                </a:solidFill>
              </a:rPr>
              <a:t>Desenvolver um TokenERC20</a:t>
            </a:r>
            <a:r>
              <a:rPr lang="pt-BR">
                <a:solidFill>
                  <a:srgbClr val="073763"/>
                </a:solidFill>
              </a:rPr>
              <a:t> utilizando as bibliotecas do OpenZeppelin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4492324" y="600278"/>
            <a:ext cx="4492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AutoNum type="arabicPeriod"/>
            </a:pPr>
            <a:r>
              <a:rPr b="1"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Herança</a:t>
            </a:r>
            <a:r>
              <a:rPr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de contratos</a:t>
            </a:r>
            <a:endParaRPr sz="18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AutoNum type="arabicPeriod"/>
            </a:pPr>
            <a:r>
              <a:rPr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Contratos </a:t>
            </a:r>
            <a:r>
              <a:rPr b="1"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abstratos</a:t>
            </a:r>
            <a:r>
              <a:rPr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AutoNum type="arabicPeriod"/>
            </a:pPr>
            <a:r>
              <a:rPr b="1"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Eventos</a:t>
            </a:r>
            <a:endParaRPr b="1" sz="18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AutoNum type="arabicPeriod"/>
            </a:pPr>
            <a:r>
              <a:rPr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Função </a:t>
            </a:r>
            <a:r>
              <a:rPr b="1" i="1"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fallback</a:t>
            </a:r>
            <a:endParaRPr b="1" i="1" sz="18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AutoNum type="arabicPeriod"/>
            </a:pPr>
            <a:r>
              <a:rPr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Padrão </a:t>
            </a:r>
            <a:r>
              <a:rPr b="1"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ERC20</a:t>
            </a:r>
            <a:endParaRPr b="1" sz="18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AutoNum type="arabicPeriod"/>
            </a:pPr>
            <a:r>
              <a:rPr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Biblioteca </a:t>
            </a:r>
            <a:r>
              <a:rPr b="1"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OpenZeppelin</a:t>
            </a:r>
            <a:endParaRPr b="1" sz="18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AutoNum type="arabicPeriod"/>
            </a:pPr>
            <a:r>
              <a:rPr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Usando OpenZeppelin no Remix com </a:t>
            </a:r>
            <a:r>
              <a:rPr b="1"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remixd</a:t>
            </a:r>
            <a:endParaRPr b="1" sz="18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AutoNum type="arabicPeriod"/>
            </a:pPr>
            <a:r>
              <a:rPr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Usando OpenZeppelin no Remix a partir do </a:t>
            </a:r>
            <a:r>
              <a:rPr b="1"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GitHub</a:t>
            </a:r>
            <a:endParaRPr b="1" sz="18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aleway"/>
              <a:buAutoNum type="arabicPeriod"/>
            </a:pPr>
            <a:r>
              <a:rPr b="1" lang="pt-BR" sz="18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SafeMath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/>
        </p:nvSpPr>
        <p:spPr>
          <a:xfrm>
            <a:off x="113425" y="1350000"/>
            <a:ext cx="8910600" cy="31074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ERC20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Funções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totalSupply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)();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balanceOf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approve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allowance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_owner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_spender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remaining);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transferFrom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Eventos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Approval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allowance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retorna a quantidade de tokens (pré-aprovados) que o endereço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_spender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pode transferir do saldo do endereço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_owner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251" name="Google Shape;251;p32"/>
          <p:cNvSpPr/>
          <p:nvPr/>
        </p:nvSpPr>
        <p:spPr>
          <a:xfrm>
            <a:off x="1522759" y="2634200"/>
            <a:ext cx="47187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transferFrom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transfere uma quantidade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_value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tokens (pré-aprovados) do endereço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_from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para o endereço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_to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113425" y="1350000"/>
            <a:ext cx="8910600" cy="31074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ERC20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Funções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totalSupply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)();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balanceOf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approve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allowance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_owner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_spender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remaining);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transferFrom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Eventos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Approval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259" name="Google Shape;259;p33"/>
          <p:cNvSpPr/>
          <p:nvPr/>
        </p:nvSpPr>
        <p:spPr>
          <a:xfrm>
            <a:off x="1513899" y="3041425"/>
            <a:ext cx="56127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/>
        </p:nvSpPr>
        <p:spPr>
          <a:xfrm>
            <a:off x="113425" y="1350000"/>
            <a:ext cx="8910600" cy="31074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ERC20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Funções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totalSupply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)();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balanceOf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approve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allowance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_owner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_spender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remaining);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transferFrom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Eventos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Approval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evento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Transfer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é emitido sempre que uma transferência é realizada. 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267" name="Google Shape;267;p34"/>
          <p:cNvSpPr/>
          <p:nvPr/>
        </p:nvSpPr>
        <p:spPr>
          <a:xfrm>
            <a:off x="1212915" y="3643450"/>
            <a:ext cx="68964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/>
        </p:nvSpPr>
        <p:spPr>
          <a:xfrm>
            <a:off x="113425" y="1350000"/>
            <a:ext cx="8910600" cy="31074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ERC20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Funções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totalSupply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)();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balanceOf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approve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allowance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_owner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_spender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remaining);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transferFrom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Eventos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Approval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evento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Approval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é emitido sempre que uma pré-aprovação é realizada. 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275" name="Google Shape;275;p35"/>
          <p:cNvSpPr/>
          <p:nvPr/>
        </p:nvSpPr>
        <p:spPr>
          <a:xfrm>
            <a:off x="1212917" y="3847025"/>
            <a:ext cx="74805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/>
        </p:nvSpPr>
        <p:spPr>
          <a:xfrm>
            <a:off x="113425" y="1350000"/>
            <a:ext cx="8910600" cy="31074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ERC20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Funções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totalSupply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)();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balanceOf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approve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allowance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_owner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_spender</a:t>
            </a:r>
            <a:r>
              <a:rPr b="1" lang="pt-BR" sz="13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remaining);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3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transferFrom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Eventos</a:t>
            </a:r>
            <a:endParaRPr b="1" sz="13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_from,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Approval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_owner,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_spender, </a:t>
            </a:r>
            <a:r>
              <a:rPr b="1" lang="pt-BR" sz="13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uint256</a:t>
            </a: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_value);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ERC20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é uma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especificação técnica padrão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usada para implementar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tokens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no Ethereum. Essa especificação define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funções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eventos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que um Smart Contract precisa </a:t>
            </a:r>
            <a:r>
              <a:rPr b="1"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implementar</a:t>
            </a: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283" name="Google Shape;283;p36"/>
          <p:cNvSpPr txBox="1"/>
          <p:nvPr/>
        </p:nvSpPr>
        <p:spPr>
          <a:xfrm>
            <a:off x="5869506" y="4478019"/>
            <a:ext cx="22155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30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7625" y="3970446"/>
            <a:ext cx="1093375" cy="1093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6000" stPos="0" sy="-100000" ky="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/>
        </p:nvSpPr>
        <p:spPr>
          <a:xfrm>
            <a:off x="113425" y="101750"/>
            <a:ext cx="8910600" cy="4957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pragma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solidity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^0.4.24;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"./ERC20"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MeuToken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ERC20 {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Variáveis</a:t>
            </a:r>
            <a:endParaRPr b="1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symbol;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name;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uint8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decimals;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_totalSupply;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mapping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balances;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mapping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mapping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)) allowed;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Funções</a:t>
            </a:r>
            <a:endParaRPr b="1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() {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symbol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"MEU"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name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"Meu primeiro token"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decimals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FFC58F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_totalSupply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FFC58F"/>
                </a:solidFill>
                <a:latin typeface="Courier New"/>
                <a:ea typeface="Courier New"/>
                <a:cs typeface="Courier New"/>
                <a:sym typeface="Courier New"/>
              </a:rPr>
              <a:t>1000000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FFC58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(decimals);</a:t>
            </a:r>
            <a:r>
              <a:rPr b="1" lang="pt-BR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1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1.000.000 tokens com 18 decimais</a:t>
            </a:r>
            <a:endParaRPr b="1" sz="11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balances[</a:t>
            </a:r>
            <a:r>
              <a:rPr b="1" lang="pt-BR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.sender]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_totalSupply; </a:t>
            </a:r>
            <a:r>
              <a:rPr b="1" lang="pt-BR" sz="12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todos os tokens são de quem criou o token</a:t>
            </a:r>
            <a:endParaRPr b="1" sz="12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Transfer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C58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pt-BR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.sender, _totalSupply);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8389150" y="195656"/>
            <a:ext cx="558900" cy="363000"/>
          </a:xfrm>
          <a:prstGeom prst="rect">
            <a:avLst/>
          </a:prstGeom>
          <a:solidFill>
            <a:srgbClr val="FFFFFF">
              <a:alpha val="4729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fadeDir="5400012" kx="0" rotWithShape="0" algn="bl" stA="3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1/3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/>
        </p:nvSpPr>
        <p:spPr>
          <a:xfrm>
            <a:off x="113425" y="101750"/>
            <a:ext cx="8910600" cy="4957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totalSupply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_totalSupply;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b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balanceOf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tokenOwner)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constant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balance) {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balances[tokenOwner];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b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to,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tokens)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 {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balances[</a:t>
            </a:r>
            <a:r>
              <a:rPr b="1" lang="pt-BR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.sender]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-=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tokens;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balances[to]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tokens;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b="1"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Transfer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.sender, to, tokens);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FFC58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8389150" y="195656"/>
            <a:ext cx="558900" cy="363000"/>
          </a:xfrm>
          <a:prstGeom prst="rect">
            <a:avLst/>
          </a:prstGeom>
          <a:solidFill>
            <a:srgbClr val="FFFFFF">
              <a:alpha val="4729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fadeDir="5400012" kx="0" rotWithShape="0" algn="bl" stA="3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2</a:t>
            </a:r>
            <a:r>
              <a:rPr b="1" lang="pt-BR">
                <a:solidFill>
                  <a:srgbClr val="0B5394"/>
                </a:solidFill>
              </a:rPr>
              <a:t>/3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/>
        </p:nvSpPr>
        <p:spPr>
          <a:xfrm>
            <a:off x="113425" y="101750"/>
            <a:ext cx="8910600" cy="4957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approve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spender,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tokens)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 {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allowed[</a:t>
            </a:r>
            <a:r>
              <a:rPr b="1" lang="pt-BR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.sender][spender]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tokens;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b="1" lang="pt-BR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Approval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.sender, spender, tokens);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FFC58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transferFrom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from,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to,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tokens)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success) {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balances[from]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-=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tokens;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allowed[from][</a:t>
            </a:r>
            <a:r>
              <a:rPr b="1" lang="pt-BR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.sender]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-=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tokens;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balances[to] </a:t>
            </a:r>
            <a:r>
              <a:rPr b="1" lang="pt-BR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tokens;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b="1" lang="pt-BR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Transfer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(from, to, tokens);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>
                <a:solidFill>
                  <a:srgbClr val="FFC58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allowance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tokenOwner, 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spender)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remaining) {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allowed[tokenOwner][spender];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8389150" y="195656"/>
            <a:ext cx="558900" cy="363000"/>
          </a:xfrm>
          <a:prstGeom prst="rect">
            <a:avLst/>
          </a:prstGeom>
          <a:solidFill>
            <a:srgbClr val="FFFFFF">
              <a:alpha val="4729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fadeDir="5400012" kx="0" rotWithShape="0" algn="bl" stA="3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3</a:t>
            </a:r>
            <a:r>
              <a:rPr b="1" lang="pt-BR">
                <a:solidFill>
                  <a:srgbClr val="0B5394"/>
                </a:solidFill>
              </a:rPr>
              <a:t>/3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Herança de contratos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Contratos abstratos 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Eventos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Função fallback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Padrão ERC20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rabicPeriod"/>
            </a:pPr>
            <a:r>
              <a:rPr b="1" lang="pt-BR" sz="2200">
                <a:solidFill>
                  <a:srgbClr val="FF0000"/>
                </a:solidFill>
              </a:rPr>
              <a:t>Biblioteca OpenZeppelin</a:t>
            </a:r>
            <a:endParaRPr b="1" sz="2200"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com remixd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a partir do GitHub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SafeMath</a:t>
            </a:r>
            <a:endParaRPr b="1" sz="2200">
              <a:solidFill>
                <a:srgbClr val="0B5394"/>
              </a:solidFill>
            </a:endParaRPr>
          </a:p>
        </p:txBody>
      </p:sp>
      <p:sp>
        <p:nvSpPr>
          <p:cNvPr id="308" name="Google Shape;308;p40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do Desafio</a:t>
            </a:r>
            <a:endParaRPr/>
          </a:p>
        </p:txBody>
      </p:sp>
      <p:sp>
        <p:nvSpPr>
          <p:cNvPr id="309" name="Google Shape;309;p40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alguns </a:t>
            </a:r>
            <a:r>
              <a:rPr b="1" lang="pt-BR">
                <a:solidFill>
                  <a:srgbClr val="FFFF00"/>
                </a:solidFill>
              </a:rPr>
              <a:t>conceitos na prática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3500"/>
            <a:ext cx="8839200" cy="4350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Google Chrome</a:t>
            </a:r>
            <a:endParaRPr b="1" sz="2400">
              <a:solidFill>
                <a:srgbClr val="073763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IDE* Remix</a:t>
            </a:r>
            <a:br>
              <a:rPr lang="pt-BR" sz="2400">
                <a:solidFill>
                  <a:srgbClr val="073763"/>
                </a:solidFill>
              </a:rPr>
            </a:br>
            <a:r>
              <a:rPr lang="pt-BR" sz="2400" u="sng">
                <a:solidFill>
                  <a:schemeClr val="hlink"/>
                </a:solidFill>
                <a:hlinkClick r:id="rId3"/>
              </a:rPr>
              <a:t>http://remix.ethereum.org</a:t>
            </a:r>
            <a:endParaRPr sz="2400">
              <a:solidFill>
                <a:srgbClr val="073763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i="1" lang="pt-BR" sz="2400">
                <a:solidFill>
                  <a:srgbClr val="073763"/>
                </a:solidFill>
              </a:rPr>
              <a:t>r</a:t>
            </a:r>
            <a:r>
              <a:rPr b="1" i="1" lang="pt-BR" sz="2400">
                <a:solidFill>
                  <a:srgbClr val="073763"/>
                </a:solidFill>
              </a:rPr>
              <a:t>emixd</a:t>
            </a:r>
            <a:endParaRPr b="1" i="1" sz="2400">
              <a:solidFill>
                <a:srgbClr val="073763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Biblioteca OpenZeppelin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https://github.com/OpenZeppelin/openzeppelin-solidity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hlink"/>
              </a:solidFill>
            </a:endParaRPr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usar!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4627025" y="4732850"/>
            <a:ext cx="4517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* </a:t>
            </a:r>
            <a:r>
              <a:rPr b="1" lang="pt-BR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Integrated Development Environment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OpenZeppelin oferece: </a:t>
            </a:r>
            <a:endParaRPr u="sng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Bibliotecas 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seguras de cálculo (SafeMath);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Interfaces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padrões para as ERCs;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Contratos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padrões;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Referências</a:t>
            </a:r>
            <a:r>
              <a:rPr b="0"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 código;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Acesse: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00"/>
                </a:solidFill>
              </a:rPr>
              <a:t>https://github.com/OpenZeppelin/openzeppelin-solidity</a:t>
            </a:r>
            <a:endParaRPr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Herança de contratos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Contratos abstratos 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Eventos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Função fallback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Padrão ERC20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Biblioteca OpenZeppelin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rabicPeriod"/>
            </a:pPr>
            <a:r>
              <a:rPr b="1" lang="pt-BR" sz="2200">
                <a:solidFill>
                  <a:srgbClr val="FF0000"/>
                </a:solidFill>
              </a:rPr>
              <a:t>Usando OpenZeppelin no Remix com remixd</a:t>
            </a:r>
            <a:endParaRPr b="1" sz="2200"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a partir do GitHub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SafeMath</a:t>
            </a:r>
            <a:endParaRPr b="1" sz="2200">
              <a:solidFill>
                <a:srgbClr val="0B5394"/>
              </a:solidFill>
            </a:endParaRPr>
          </a:p>
        </p:txBody>
      </p:sp>
      <p:sp>
        <p:nvSpPr>
          <p:cNvPr id="330" name="Google Shape;330;p44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do Desafio</a:t>
            </a:r>
            <a:endParaRPr/>
          </a:p>
        </p:txBody>
      </p:sp>
      <p:sp>
        <p:nvSpPr>
          <p:cNvPr id="331" name="Google Shape;331;p44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alguns </a:t>
            </a:r>
            <a:r>
              <a:rPr b="1" lang="pt-BR">
                <a:solidFill>
                  <a:srgbClr val="FFFF00"/>
                </a:solidFill>
              </a:rPr>
              <a:t>conceitos na prática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729450" y="1219050"/>
            <a:ext cx="76884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permitir o Remix usar os contratos do OpenZeppelin com </a:t>
            </a:r>
            <a:r>
              <a:rPr i="1" lang="pt-BR">
                <a:solidFill>
                  <a:srgbClr val="FFFF00"/>
                </a:solidFill>
              </a:rPr>
              <a:t>remixd</a:t>
            </a:r>
            <a:endParaRPr i="1">
              <a:solidFill>
                <a:srgbClr val="FFFF00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pt-BR" sz="2400">
                <a:solidFill>
                  <a:srgbClr val="FFFF00"/>
                </a:solidFill>
              </a:rPr>
            </a:br>
            <a:r>
              <a:rPr lang="pt-BR" sz="2400">
                <a:solidFill>
                  <a:srgbClr val="FFFF00"/>
                </a:solidFill>
              </a:rPr>
              <a:t>/blockchain-dev/openzeppelin-solidity/contracts</a:t>
            </a:r>
            <a:r>
              <a:rPr lang="pt-BR" sz="2400">
                <a:solidFill>
                  <a:srgbClr val="FFFF00"/>
                </a:solidFill>
              </a:rPr>
              <a:t> </a:t>
            </a:r>
            <a:endParaRPr sz="2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923"/>
            <a:ext cx="1029759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Entrar na pasta dos contratos do openzeppelin</a:t>
            </a:r>
            <a:endParaRPr b="1"/>
          </a:p>
        </p:txBody>
      </p:sp>
      <p:sp>
        <p:nvSpPr>
          <p:cNvPr id="343" name="Google Shape;343;p46"/>
          <p:cNvSpPr/>
          <p:nvPr/>
        </p:nvSpPr>
        <p:spPr>
          <a:xfrm>
            <a:off x="2649861" y="713150"/>
            <a:ext cx="38835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923"/>
            <a:ext cx="1029759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Executar o </a:t>
            </a:r>
            <a:r>
              <a:rPr b="1" lang="pt-BR"/>
              <a:t>remixd</a:t>
            </a:r>
            <a:endParaRPr b="1"/>
          </a:p>
        </p:txBody>
      </p:sp>
      <p:sp>
        <p:nvSpPr>
          <p:cNvPr id="350" name="Google Shape;350;p47"/>
          <p:cNvSpPr/>
          <p:nvPr/>
        </p:nvSpPr>
        <p:spPr>
          <a:xfrm>
            <a:off x="6958408" y="890200"/>
            <a:ext cx="10179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525"/>
            <a:ext cx="9180449" cy="56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Conectar a</a:t>
            </a:r>
            <a:r>
              <a:rPr lang="pt-BR"/>
              <a:t>o </a:t>
            </a:r>
            <a:r>
              <a:rPr b="1" lang="pt-BR"/>
              <a:t>remixd</a:t>
            </a:r>
            <a:endParaRPr b="1"/>
          </a:p>
        </p:txBody>
      </p:sp>
      <p:sp>
        <p:nvSpPr>
          <p:cNvPr id="357" name="Google Shape;357;p48"/>
          <p:cNvSpPr/>
          <p:nvPr/>
        </p:nvSpPr>
        <p:spPr>
          <a:xfrm>
            <a:off x="1363401" y="518400"/>
            <a:ext cx="3453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3198"/>
            <a:ext cx="9144001" cy="48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Conectar ao </a:t>
            </a:r>
            <a:r>
              <a:rPr b="1" lang="pt-BR"/>
              <a:t>remixd</a:t>
            </a:r>
            <a:endParaRPr b="1"/>
          </a:p>
        </p:txBody>
      </p:sp>
      <p:sp>
        <p:nvSpPr>
          <p:cNvPr id="364" name="Google Shape;364;p49"/>
          <p:cNvSpPr/>
          <p:nvPr/>
        </p:nvSpPr>
        <p:spPr>
          <a:xfrm>
            <a:off x="5869484" y="1926000"/>
            <a:ext cx="469200" cy="22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0"/>
          <p:cNvPicPr preferRelativeResize="0"/>
          <p:nvPr/>
        </p:nvPicPr>
        <p:blipFill rotWithShape="1">
          <a:blip r:embed="rId3">
            <a:alphaModFix/>
          </a:blip>
          <a:srcRect b="0" l="0" r="0" t="12319"/>
          <a:stretch/>
        </p:blipFill>
        <p:spPr>
          <a:xfrm>
            <a:off x="0" y="464775"/>
            <a:ext cx="9100776" cy="4720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Conectar ao </a:t>
            </a:r>
            <a:r>
              <a:rPr b="1" lang="pt-BR"/>
              <a:t>remixd</a:t>
            </a:r>
            <a:endParaRPr b="1"/>
          </a:p>
        </p:txBody>
      </p:sp>
      <p:sp>
        <p:nvSpPr>
          <p:cNvPr id="371" name="Google Shape;371;p50"/>
          <p:cNvSpPr/>
          <p:nvPr/>
        </p:nvSpPr>
        <p:spPr>
          <a:xfrm>
            <a:off x="-25" y="1802075"/>
            <a:ext cx="1726500" cy="33414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1"/>
          <p:cNvPicPr preferRelativeResize="0"/>
          <p:nvPr/>
        </p:nvPicPr>
        <p:blipFill rotWithShape="1">
          <a:blip r:embed="rId3">
            <a:alphaModFix/>
          </a:blip>
          <a:srcRect b="0" l="0" r="32377" t="0"/>
          <a:stretch/>
        </p:blipFill>
        <p:spPr>
          <a:xfrm>
            <a:off x="796750" y="484250"/>
            <a:ext cx="7843672" cy="548877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Conectar ao </a:t>
            </a:r>
            <a:r>
              <a:rPr b="1" lang="pt-BR"/>
              <a:t>remixd</a:t>
            </a:r>
            <a:endParaRPr b="1"/>
          </a:p>
        </p:txBody>
      </p:sp>
      <p:sp>
        <p:nvSpPr>
          <p:cNvPr id="378" name="Google Shape;378;p51"/>
          <p:cNvSpPr/>
          <p:nvPr/>
        </p:nvSpPr>
        <p:spPr>
          <a:xfrm>
            <a:off x="1152925" y="4784900"/>
            <a:ext cx="770100" cy="1770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1"/>
          <p:cNvSpPr/>
          <p:nvPr/>
        </p:nvSpPr>
        <p:spPr>
          <a:xfrm>
            <a:off x="3127025" y="1183675"/>
            <a:ext cx="2724900" cy="1770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Herança de contratos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Contratos abstratos 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Eventos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Função fallback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Padrão ERC20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Biblioteca OpenZeppelin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com remixd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a partir do GitHub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SafeMath</a:t>
            </a:r>
            <a:endParaRPr b="1" sz="2200">
              <a:solidFill>
                <a:srgbClr val="0B5394"/>
              </a:solidFill>
            </a:endParaRPr>
          </a:p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do Desafio</a:t>
            </a:r>
            <a:endParaRPr/>
          </a:p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alguns </a:t>
            </a:r>
            <a:r>
              <a:rPr b="1" lang="pt-BR">
                <a:solidFill>
                  <a:srgbClr val="FFFF00"/>
                </a:solidFill>
              </a:rPr>
              <a:t>conceitos na prática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Herança de contratos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Contratos abstratos 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Eventos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Função fallback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Padrão ERC20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Biblioteca OpenZeppelin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com remixd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rabicPeriod"/>
            </a:pPr>
            <a:r>
              <a:rPr b="1" lang="pt-BR" sz="2200">
                <a:solidFill>
                  <a:srgbClr val="FF0000"/>
                </a:solidFill>
              </a:rPr>
              <a:t>Usando OpenZeppelin no Remix a partir do GitHub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SafeMath</a:t>
            </a:r>
            <a:endParaRPr b="1" sz="2200">
              <a:solidFill>
                <a:srgbClr val="0B5394"/>
              </a:solidFill>
            </a:endParaRPr>
          </a:p>
        </p:txBody>
      </p:sp>
      <p:sp>
        <p:nvSpPr>
          <p:cNvPr id="385" name="Google Shape;385;p52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do Desafio</a:t>
            </a:r>
            <a:endParaRPr/>
          </a:p>
        </p:txBody>
      </p:sp>
      <p:sp>
        <p:nvSpPr>
          <p:cNvPr id="386" name="Google Shape;386;p52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alguns </a:t>
            </a:r>
            <a:r>
              <a:rPr b="1" lang="pt-BR">
                <a:solidFill>
                  <a:srgbClr val="FFFF00"/>
                </a:solidFill>
              </a:rPr>
              <a:t>conceitos na prática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275"/>
            <a:ext cx="11226873" cy="48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3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Importar do</a:t>
            </a:r>
            <a:r>
              <a:rPr lang="pt-BR"/>
              <a:t> </a:t>
            </a:r>
            <a:r>
              <a:rPr b="1" lang="pt-BR"/>
              <a:t>GitHub</a:t>
            </a:r>
            <a:endParaRPr b="1"/>
          </a:p>
        </p:txBody>
      </p:sp>
      <p:sp>
        <p:nvSpPr>
          <p:cNvPr id="393" name="Google Shape;393;p53"/>
          <p:cNvSpPr/>
          <p:nvPr/>
        </p:nvSpPr>
        <p:spPr>
          <a:xfrm>
            <a:off x="0" y="1730675"/>
            <a:ext cx="1788300" cy="16908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3"/>
          <p:cNvSpPr/>
          <p:nvPr/>
        </p:nvSpPr>
        <p:spPr>
          <a:xfrm>
            <a:off x="2215150" y="1270325"/>
            <a:ext cx="5717100" cy="2301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3"/>
          <p:cNvSpPr txBox="1"/>
          <p:nvPr/>
        </p:nvSpPr>
        <p:spPr>
          <a:xfrm>
            <a:off x="2422150" y="2018100"/>
            <a:ext cx="4630500" cy="553800"/>
          </a:xfrm>
          <a:prstGeom prst="rect">
            <a:avLst/>
          </a:prstGeom>
          <a:solidFill>
            <a:srgbClr val="BBDAFF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 dir="5400000" dist="9525">
              <a:srgbClr val="000000"/>
            </a:outerShdw>
            <a:reflection blurRad="0" dir="0" dist="0" endA="0" endPos="80000" fadeDir="5400012" kx="0" rotWithShape="0" algn="bl" stA="4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Importe o arquivo utilizando o formato: </a:t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00FF"/>
                </a:solidFill>
              </a:rPr>
              <a:t>github.com/&lt;repositorio&gt;/&lt;projeto&gt;/&lt;caminho/para/arquivo&gt;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96" name="Google Shape;396;p53"/>
          <p:cNvSpPr/>
          <p:nvPr/>
        </p:nvSpPr>
        <p:spPr>
          <a:xfrm>
            <a:off x="2771225" y="1576625"/>
            <a:ext cx="462000" cy="374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Herança de contratos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Contratos abstratos 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Eventos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Função fallback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Padrão ERC20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Biblioteca OpenZeppelin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com remixd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a partir do GitHub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2200"/>
              <a:buAutoNum type="arabicPeriod"/>
            </a:pPr>
            <a:r>
              <a:rPr b="1" lang="pt-BR" sz="2200">
                <a:solidFill>
                  <a:srgbClr val="FF0000"/>
                </a:solidFill>
              </a:rPr>
              <a:t>SafeMath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402" name="Google Shape;402;p54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do Desafio</a:t>
            </a:r>
            <a:endParaRPr/>
          </a:p>
        </p:txBody>
      </p:sp>
      <p:sp>
        <p:nvSpPr>
          <p:cNvPr id="403" name="Google Shape;403;p54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alguns </a:t>
            </a:r>
            <a:r>
              <a:rPr b="1" lang="pt-BR">
                <a:solidFill>
                  <a:srgbClr val="FFFF00"/>
                </a:solidFill>
              </a:rPr>
              <a:t>conceitos na prática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type="title"/>
          </p:nvPr>
        </p:nvSpPr>
        <p:spPr>
          <a:xfrm>
            <a:off x="729450" y="455850"/>
            <a:ext cx="7688400" cy="3966000"/>
          </a:xfrm>
          <a:prstGeom prst="rect">
            <a:avLst/>
          </a:prstGeom>
          <a:solidFill>
            <a:srgbClr val="0B539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Realizar operações de </a:t>
            </a:r>
            <a:r>
              <a:rPr lang="pt-BR" sz="2400">
                <a:solidFill>
                  <a:srgbClr val="FFFF00"/>
                </a:solidFill>
              </a:rPr>
              <a:t>soma</a:t>
            </a:r>
            <a:r>
              <a:rPr lang="pt-BR" sz="2400">
                <a:solidFill>
                  <a:srgbClr val="FFFFFF"/>
                </a:solidFill>
              </a:rPr>
              <a:t>, </a:t>
            </a:r>
            <a:r>
              <a:rPr lang="pt-BR" sz="2400">
                <a:solidFill>
                  <a:srgbClr val="FFFF00"/>
                </a:solidFill>
              </a:rPr>
              <a:t>subtração</a:t>
            </a:r>
            <a:r>
              <a:rPr lang="pt-BR" sz="2400">
                <a:solidFill>
                  <a:srgbClr val="FFFFFF"/>
                </a:solidFill>
              </a:rPr>
              <a:t>, </a:t>
            </a:r>
            <a:r>
              <a:rPr lang="pt-BR" sz="2400">
                <a:solidFill>
                  <a:srgbClr val="FFFF00"/>
                </a:solidFill>
              </a:rPr>
              <a:t>multiplicação</a:t>
            </a:r>
            <a:r>
              <a:rPr lang="pt-BR" sz="2400">
                <a:solidFill>
                  <a:srgbClr val="FFFFFF"/>
                </a:solidFill>
              </a:rPr>
              <a:t> e </a:t>
            </a:r>
            <a:r>
              <a:rPr lang="pt-BR" sz="2400">
                <a:solidFill>
                  <a:srgbClr val="FFFF00"/>
                </a:solidFill>
              </a:rPr>
              <a:t>divisão</a:t>
            </a:r>
            <a:r>
              <a:rPr lang="pt-BR" sz="2400">
                <a:solidFill>
                  <a:srgbClr val="FFFFFF"/>
                </a:solidFill>
              </a:rPr>
              <a:t> sem tratar </a:t>
            </a:r>
            <a:r>
              <a:rPr lang="pt-BR" sz="2400">
                <a:solidFill>
                  <a:srgbClr val="FFFF00"/>
                </a:solidFill>
              </a:rPr>
              <a:t>exceções</a:t>
            </a:r>
            <a:r>
              <a:rPr lang="pt-BR" sz="2400">
                <a:solidFill>
                  <a:srgbClr val="FFFFFF"/>
                </a:solidFill>
              </a:rPr>
              <a:t> (por exemplo, usar números maiores do que o suportado pelo uint (256 bits)), pode deixar o Smart Contract vulnerável a ataques.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O </a:t>
            </a:r>
            <a:r>
              <a:rPr lang="pt-BR" sz="2400">
                <a:solidFill>
                  <a:srgbClr val="FFFF00"/>
                </a:solidFill>
              </a:rPr>
              <a:t>SafeMath</a:t>
            </a:r>
            <a:r>
              <a:rPr lang="pt-BR" sz="2400">
                <a:solidFill>
                  <a:srgbClr val="FFFFFF"/>
                </a:solidFill>
              </a:rPr>
              <a:t> do OpenZeppelin </a:t>
            </a:r>
            <a:r>
              <a:rPr lang="pt-BR" sz="2400">
                <a:solidFill>
                  <a:srgbClr val="FFFFFF"/>
                </a:solidFill>
              </a:rPr>
              <a:t>permite</a:t>
            </a:r>
            <a:r>
              <a:rPr lang="pt-BR" sz="2400">
                <a:solidFill>
                  <a:srgbClr val="FFFFFF"/>
                </a:solidFill>
              </a:rPr>
              <a:t> realizar operações matemáticas simples com segurança.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/>
        </p:nvSpPr>
        <p:spPr>
          <a:xfrm>
            <a:off x="113425" y="1102157"/>
            <a:ext cx="8910600" cy="39234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pragma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9DA4"/>
                </a:solidFill>
                <a:latin typeface="Courier New"/>
                <a:ea typeface="Courier New"/>
                <a:cs typeface="Courier New"/>
                <a:sym typeface="Courier New"/>
              </a:rPr>
              <a:t>solidity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^0.4.23;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7285B7"/>
                </a:solidFill>
                <a:latin typeface="Courier New"/>
                <a:ea typeface="Courier New"/>
                <a:cs typeface="Courier New"/>
                <a:sym typeface="Courier New"/>
              </a:rPr>
              <a:t>// CARREGAR SAFEMATH A PARTIR DO GITHUB</a:t>
            </a:r>
            <a:endParaRPr b="1" sz="12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"github.com/OpenZeppelin/openzeppelin-solidity/contracts/math/SafeMath.sol"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CalculadoraSegura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SafeMath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    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somar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a.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(b);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dividir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a.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(b);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multiplicar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a.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mul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(b);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subtrair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a.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sub</a:t>
            </a: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(b);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4" name="Google Shape;414;p56"/>
          <p:cNvSpPr txBox="1"/>
          <p:nvPr/>
        </p:nvSpPr>
        <p:spPr>
          <a:xfrm>
            <a:off x="113575" y="9156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Crie uma calculadora usando as funções do 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SafeMath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5" name="Google Shape;4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18901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416" name="Google Shape;416;p56"/>
          <p:cNvSpPr/>
          <p:nvPr/>
        </p:nvSpPr>
        <p:spPr>
          <a:xfrm>
            <a:off x="1501525" y="2810732"/>
            <a:ext cx="924300" cy="2214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6"/>
          <p:cNvSpPr/>
          <p:nvPr/>
        </p:nvSpPr>
        <p:spPr>
          <a:xfrm>
            <a:off x="525425" y="2461050"/>
            <a:ext cx="2301000" cy="2214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6"/>
          <p:cNvSpPr/>
          <p:nvPr/>
        </p:nvSpPr>
        <p:spPr>
          <a:xfrm>
            <a:off x="113425" y="1733050"/>
            <a:ext cx="7754400" cy="2214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6"/>
          <p:cNvSpPr/>
          <p:nvPr/>
        </p:nvSpPr>
        <p:spPr>
          <a:xfrm>
            <a:off x="1501525" y="3363903"/>
            <a:ext cx="924300" cy="2214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6"/>
          <p:cNvSpPr/>
          <p:nvPr/>
        </p:nvSpPr>
        <p:spPr>
          <a:xfrm>
            <a:off x="1501525" y="3906528"/>
            <a:ext cx="924300" cy="2214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6"/>
          <p:cNvSpPr/>
          <p:nvPr/>
        </p:nvSpPr>
        <p:spPr>
          <a:xfrm>
            <a:off x="1501525" y="4449153"/>
            <a:ext cx="924300" cy="2214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Herança de contratos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Contratos abstratos 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Eventos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Função fallback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Padrão ERC20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Biblioteca OpenZeppelin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com remixd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a partir do GitHub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SafeMath</a:t>
            </a:r>
            <a:endParaRPr b="1" sz="2200">
              <a:solidFill>
                <a:srgbClr val="0B5394"/>
              </a:solidFill>
            </a:endParaRPr>
          </a:p>
        </p:txBody>
      </p:sp>
      <p:sp>
        <p:nvSpPr>
          <p:cNvPr id="427" name="Google Shape;427;p57"/>
          <p:cNvSpPr txBox="1"/>
          <p:nvPr/>
        </p:nvSpPr>
        <p:spPr>
          <a:xfrm>
            <a:off x="276141" y="1318650"/>
            <a:ext cx="3436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que aprendemos!</a:t>
            </a:r>
            <a:endParaRPr b="1" sz="2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Google Shape;428;p57"/>
          <p:cNvSpPr txBox="1"/>
          <p:nvPr/>
        </p:nvSpPr>
        <p:spPr>
          <a:xfrm>
            <a:off x="0" y="4341750"/>
            <a:ext cx="40038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30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429" name="Google Shape;4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50" y="2262588"/>
            <a:ext cx="1687200" cy="168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6000" stPos="0" sy="-100000" ky="0"/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8"/>
          <p:cNvSpPr txBox="1"/>
          <p:nvPr>
            <p:ph type="title"/>
          </p:nvPr>
        </p:nvSpPr>
        <p:spPr>
          <a:xfrm>
            <a:off x="353550" y="1236750"/>
            <a:ext cx="84369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Crie um Token ERC20 herdando o contrato </a:t>
            </a:r>
            <a:r>
              <a:rPr lang="pt-BR">
                <a:solidFill>
                  <a:srgbClr val="FFFFFF"/>
                </a:solidFill>
              </a:rPr>
              <a:t>StandardToken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rgbClr val="FFFF00"/>
                </a:solidFill>
              </a:rPr>
              <a:t>"WonderlandCoinERC20.sol"</a:t>
            </a:r>
            <a:br>
              <a:rPr lang="pt-BR">
                <a:solidFill>
                  <a:srgbClr val="FFFFFF"/>
                </a:solidFill>
              </a:rPr>
            </a:b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github.com/OpenZeppelin/openzeppelin-solidity/contracts/token/ERC20/StandardToken.sol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pt-BR" sz="1400">
                <a:solidFill>
                  <a:srgbClr val="FFFFFF"/>
                </a:solidFill>
              </a:rPr>
            </a:br>
            <a:endParaRPr b="0"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Entenda o código do contrato </a:t>
            </a:r>
            <a:r>
              <a:rPr lang="pt-BR" sz="1800">
                <a:solidFill>
                  <a:srgbClr val="FFFF00"/>
                </a:solidFill>
              </a:rPr>
              <a:t>StandardToken ! ! !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87" y="167475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729450" y="890083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1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rabicPeriod"/>
            </a:pPr>
            <a:r>
              <a:rPr b="1" lang="pt-BR" sz="2200">
                <a:solidFill>
                  <a:srgbClr val="FF0000"/>
                </a:solidFill>
              </a:rPr>
              <a:t>Herança de contratos</a:t>
            </a:r>
            <a:endParaRPr b="1" sz="2200"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Contratos abstratos 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Eventos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Função fallback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Padrão ERC20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Biblioteca OpenZeppelin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com remixd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a partir do GitHub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SafeMath</a:t>
            </a:r>
            <a:endParaRPr b="1" sz="2200">
              <a:solidFill>
                <a:srgbClr val="0B5394"/>
              </a:solidFill>
            </a:endParaRPr>
          </a:p>
        </p:txBody>
      </p:sp>
      <p:sp>
        <p:nvSpPr>
          <p:cNvPr id="126" name="Google Shape;126;p17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do Desafio</a:t>
            </a:r>
            <a:endParaRPr/>
          </a:p>
        </p:txBody>
      </p:sp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alguns </a:t>
            </a:r>
            <a:r>
              <a:rPr b="1" lang="pt-BR">
                <a:solidFill>
                  <a:srgbClr val="FFFF00"/>
                </a:solidFill>
              </a:rPr>
              <a:t>conceitos na prática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/>
        </p:nvSpPr>
        <p:spPr>
          <a:xfrm>
            <a:off x="113425" y="1350000"/>
            <a:ext cx="8910600" cy="21336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Proprietario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proprietario; </a:t>
            </a:r>
            <a:b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proprietario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msg.sender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transferirPropriedade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novoPoprietario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  require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(proprietario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msg.sender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proprietario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novoPoprietario;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Solidity permite um contrato 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herdar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 comportamento (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variáveis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funções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 de outro contrato.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116700" y="3563211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"./Proprietario.sol"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FigurinhaDaCopa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Proprietario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	// </a:t>
            </a:r>
            <a:r>
              <a:rPr lang="pt-BR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452297" y="3837642"/>
            <a:ext cx="1460700" cy="1947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Herança de contratos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rabicPeriod"/>
            </a:pPr>
            <a:r>
              <a:rPr b="1" lang="pt-BR" sz="2200">
                <a:solidFill>
                  <a:srgbClr val="FF0000"/>
                </a:solidFill>
              </a:rPr>
              <a:t>Contratos abstratos </a:t>
            </a:r>
            <a:endParaRPr b="1" sz="2200"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Eventos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Função fallback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Padrão ERC20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Biblioteca OpenZeppelin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com remixd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Usando OpenZeppelin no Remix a partir do GitHub</a:t>
            </a:r>
            <a:endParaRPr b="1" sz="2200">
              <a:solidFill>
                <a:srgbClr val="0B5394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B5394"/>
              </a:buClr>
              <a:buSzPts val="2200"/>
              <a:buAutoNum type="arabicPeriod"/>
            </a:pPr>
            <a:r>
              <a:rPr b="1" lang="pt-BR" sz="2200">
                <a:solidFill>
                  <a:srgbClr val="0B5394"/>
                </a:solidFill>
              </a:rPr>
              <a:t>SafeMath</a:t>
            </a:r>
            <a:endParaRPr b="1" sz="2200">
              <a:solidFill>
                <a:srgbClr val="0B5394"/>
              </a:solidFill>
            </a:endParaRPr>
          </a:p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do Desafio</a:t>
            </a:r>
            <a:endParaRPr/>
          </a:p>
        </p:txBody>
      </p:sp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ver alguns </a:t>
            </a:r>
            <a:r>
              <a:rPr b="1" lang="pt-BR">
                <a:solidFill>
                  <a:srgbClr val="FFFF00"/>
                </a:solidFill>
              </a:rPr>
              <a:t>conceitos na prática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/>
        </p:nvSpPr>
        <p:spPr>
          <a:xfrm>
            <a:off x="113425" y="1273800"/>
            <a:ext cx="8910600" cy="12216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totalTokens; 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mapping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(address =&gt; uint)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saldos; </a:t>
            </a:r>
            <a:b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tranferir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valor,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para);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116700" y="2578624"/>
            <a:ext cx="8910600" cy="19407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"./Token.sol"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WonderlandCoin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Token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total)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totalTokens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total;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saldos[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msg.sender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totalTokens;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	}</a:t>
            </a:r>
            <a:endParaRPr b="1"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tranferir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valor,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para) public {</a:t>
            </a:r>
            <a:endParaRPr b="1"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		// </a:t>
            </a:r>
            <a:r>
              <a:rPr lang="pt-BR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Um 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contrato abstrato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tem pelo menos uma 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função sem implementação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152" name="Google Shape;152;p20"/>
          <p:cNvSpPr/>
          <p:nvPr/>
        </p:nvSpPr>
        <p:spPr>
          <a:xfrm>
            <a:off x="406275" y="2066626"/>
            <a:ext cx="4245000" cy="2424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/>
        </p:nvSpPr>
        <p:spPr>
          <a:xfrm>
            <a:off x="113425" y="1273800"/>
            <a:ext cx="8910600" cy="12216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totalTokens; 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mapping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(address =&gt; uint)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saldos; </a:t>
            </a:r>
            <a:b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tranferir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valor,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para);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113575" y="123200"/>
            <a:ext cx="8910600" cy="9165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Um 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contrato abstrato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tem pelo menos uma </a:t>
            </a:r>
            <a:r>
              <a:rPr b="1"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função sem implementação</a:t>
            </a:r>
            <a:r>
              <a:rPr lang="pt-BR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116700" y="2578624"/>
            <a:ext cx="8910600" cy="1940700"/>
          </a:xfrm>
          <a:prstGeom prst="rect">
            <a:avLst/>
          </a:prstGeom>
          <a:solidFill>
            <a:srgbClr val="073763"/>
          </a:solidFill>
          <a:ln>
            <a:noFill/>
          </a:ln>
          <a:effectLst>
            <a:outerShdw blurRad="71438" rotWithShape="0" algn="bl" dir="5400000" dist="28575">
              <a:srgbClr val="000000">
                <a:alpha val="9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D1F1A9"/>
                </a:solidFill>
                <a:latin typeface="Courier New"/>
                <a:ea typeface="Courier New"/>
                <a:cs typeface="Courier New"/>
                <a:sym typeface="Courier New"/>
              </a:rPr>
              <a:t>"./Token.sol"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WonderlandCoin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 Token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total) </a:t>
            </a: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rgbClr val="7285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totalTokens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total;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saldos[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msg.sender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pt-BR" sz="1200">
                <a:solidFill>
                  <a:srgbClr val="99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totalTokens;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	}</a:t>
            </a:r>
            <a:endParaRPr b="1"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BBB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200">
                <a:solidFill>
                  <a:srgbClr val="BBDAFF"/>
                </a:solidFill>
                <a:latin typeface="Courier New"/>
                <a:ea typeface="Courier New"/>
                <a:cs typeface="Courier New"/>
                <a:sym typeface="Courier New"/>
              </a:rPr>
              <a:t> tranferir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valor, </a:t>
            </a:r>
            <a:r>
              <a:rPr b="1" lang="pt-BR" sz="1200">
                <a:solidFill>
                  <a:srgbClr val="FFEEAD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para) public {</a:t>
            </a:r>
            <a:endParaRPr b="1"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		// </a:t>
            </a:r>
            <a:r>
              <a:rPr lang="pt-BR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EBBB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20650"/>
            <a:ext cx="719400" cy="7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7000" stPos="0" sy="-100000" ky="0"/>
          </a:effectLst>
        </p:spPr>
      </p:pic>
      <p:sp>
        <p:nvSpPr>
          <p:cNvPr id="161" name="Google Shape;161;p21"/>
          <p:cNvSpPr/>
          <p:nvPr/>
        </p:nvSpPr>
        <p:spPr>
          <a:xfrm>
            <a:off x="450550" y="1731831"/>
            <a:ext cx="3657300" cy="1860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815394" y="3402909"/>
            <a:ext cx="1689900" cy="1860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2355800" y="2827959"/>
            <a:ext cx="840000" cy="2424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557800" y="3741166"/>
            <a:ext cx="5072700" cy="6012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